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</p:sldMasterIdLst>
  <p:sldIdLst>
    <p:sldId id="527" r:id="rId6"/>
    <p:sldId id="529" r:id="rId7"/>
    <p:sldId id="52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47" d="100"/>
          <a:sy n="47" d="100"/>
        </p:scale>
        <p:origin x="64" y="1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Percentage of Girls in</a:t>
            </a:r>
            <a:r>
              <a:rPr lang="en-US" sz="2000" b="1" baseline="0" dirty="0"/>
              <a:t> Pace Reach Program Receiving Services</a:t>
            </a:r>
          </a:p>
          <a:p>
            <a:pPr>
              <a:defRPr sz="2000" b="1"/>
            </a:pPr>
            <a:r>
              <a:rPr lang="en-US" sz="2000" b="1" baseline="0" dirty="0"/>
              <a:t>April – July 2020 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067267842366098E-2"/>
          <c:y val="0.25370860017799413"/>
          <c:w val="0.91187025937156763"/>
          <c:h val="0.65450069401681177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9095096"/>
        <c:axId val="439096080"/>
      </c:barChart>
      <c:catAx>
        <c:axId val="43909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96080"/>
        <c:crosses val="autoZero"/>
        <c:auto val="1"/>
        <c:lblAlgn val="ctr"/>
        <c:lblOffset val="100"/>
        <c:noMultiLvlLbl val="0"/>
      </c:catAx>
      <c:valAx>
        <c:axId val="439096080"/>
        <c:scaling>
          <c:orientation val="minMax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95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Percentage of Girls Engaged</a:t>
            </a:r>
            <a:r>
              <a:rPr lang="en-US" b="1" baseline="0" dirty="0"/>
              <a:t> in Reach Services</a:t>
            </a:r>
          </a:p>
          <a:p>
            <a:pPr>
              <a:defRPr/>
            </a:pPr>
            <a:r>
              <a:rPr lang="en-US" b="1" baseline="0" dirty="0"/>
              <a:t>April-July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0.99</c:v>
                </c:pt>
                <c:pt idx="1">
                  <c:v>0.96</c:v>
                </c:pt>
                <c:pt idx="2">
                  <c:v>0.93</c:v>
                </c:pt>
                <c:pt idx="3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C-4533-8E2A-FF7E3271DE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0.94</c:v>
                </c:pt>
                <c:pt idx="1">
                  <c:v>0.92</c:v>
                </c:pt>
                <c:pt idx="2">
                  <c:v>0.87</c:v>
                </c:pt>
                <c:pt idx="3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DC-4533-8E2A-FF7E3271DE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97774592"/>
        <c:axId val="697773936"/>
      </c:barChart>
      <c:catAx>
        <c:axId val="69777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73936"/>
        <c:crosses val="autoZero"/>
        <c:auto val="1"/>
        <c:lblAlgn val="ctr"/>
        <c:lblOffset val="100"/>
        <c:noMultiLvlLbl val="0"/>
      </c:catAx>
      <c:valAx>
        <c:axId val="69777393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7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Percentage of Reach Services Provided</a:t>
            </a:r>
            <a:r>
              <a:rPr lang="en-US" sz="2000" b="1" baseline="0" dirty="0"/>
              <a:t> </a:t>
            </a:r>
          </a:p>
          <a:p>
            <a:pPr>
              <a:defRPr sz="2000" b="1"/>
            </a:pPr>
            <a:r>
              <a:rPr lang="en-US" sz="2000" b="1" baseline="0" dirty="0"/>
              <a:t>April – July 2020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Reach Services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BB-4ADD-9624-A2CE53DD6D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BB-4ADD-9624-A2CE53DD6D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BB-4ADD-9624-A2CE53DD6D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BB-4ADD-9624-A2CE53DD6D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BB-4ADD-9624-A2CE53DD6D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4BB-4ADD-9624-A2CE53DD6D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Case management</c:v>
                </c:pt>
                <c:pt idx="1">
                  <c:v>Family services</c:v>
                </c:pt>
                <c:pt idx="2">
                  <c:v>Counseling</c:v>
                </c:pt>
                <c:pt idx="3">
                  <c:v>Therapy</c:v>
                </c:pt>
                <c:pt idx="4">
                  <c:v>Life skill development</c:v>
                </c:pt>
                <c:pt idx="5">
                  <c:v>Groups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0.15</c:v>
                </c:pt>
                <c:pt idx="1">
                  <c:v>0.24</c:v>
                </c:pt>
                <c:pt idx="2">
                  <c:v>0.05</c:v>
                </c:pt>
                <c:pt idx="3">
                  <c:v>0.44</c:v>
                </c:pt>
                <c:pt idx="4">
                  <c:v>0.06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4BB-4ADD-9624-A2CE53DD6DB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0839889074779037E-2"/>
          <c:y val="0.1346843633843573"/>
          <c:w val="0.93987039351054269"/>
          <c:h val="0.14067828838211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Comparison of Outcomes  FY 19 vs FY20</a:t>
            </a:r>
          </a:p>
          <a:p>
            <a:pPr>
              <a:defRPr/>
            </a:pPr>
            <a:r>
              <a:rPr lang="en-US" dirty="0"/>
              <a:t>April-July</a:t>
            </a:r>
          </a:p>
        </c:rich>
      </c:tx>
      <c:layout>
        <c:manualLayout>
          <c:xMode val="edge"/>
          <c:yMode val="edge"/>
          <c:x val="0.15142857142857144"/>
          <c:y val="2.7241772662902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147312995210636E-2"/>
          <c:y val="0.27234994395058898"/>
          <c:w val="0.92743173221164388"/>
          <c:h val="0.53859472779463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Family relationships</c:v>
                </c:pt>
                <c:pt idx="1">
                  <c:v>Behaviors associated with delinquency</c:v>
                </c:pt>
                <c:pt idx="2">
                  <c:v>Peer relationships</c:v>
                </c:pt>
                <c:pt idx="3">
                  <c:v>Social relationships</c:v>
                </c:pt>
                <c:pt idx="5">
                  <c:v>Mental health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0.57999999999999996</c:v>
                </c:pt>
                <c:pt idx="1">
                  <c:v>0.6</c:v>
                </c:pt>
                <c:pt idx="2">
                  <c:v>0.96</c:v>
                </c:pt>
                <c:pt idx="3">
                  <c:v>0.5</c:v>
                </c:pt>
                <c:pt idx="5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4C-4BFF-A646-87B22FEA86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Family relationships</c:v>
                </c:pt>
                <c:pt idx="1">
                  <c:v>Behaviors associated with delinquency</c:v>
                </c:pt>
                <c:pt idx="2">
                  <c:v>Peer relationships</c:v>
                </c:pt>
                <c:pt idx="3">
                  <c:v>Social relationships</c:v>
                </c:pt>
                <c:pt idx="5">
                  <c:v>Mental health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0.76</c:v>
                </c:pt>
                <c:pt idx="1">
                  <c:v>0.69</c:v>
                </c:pt>
                <c:pt idx="2">
                  <c:v>0.99</c:v>
                </c:pt>
                <c:pt idx="3">
                  <c:v>0.73</c:v>
                </c:pt>
                <c:pt idx="5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4C-4BFF-A646-87B22FEA86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44951912"/>
        <c:axId val="444948632"/>
      </c:barChart>
      <c:catAx>
        <c:axId val="44495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48632"/>
        <c:crosses val="autoZero"/>
        <c:auto val="1"/>
        <c:lblAlgn val="ctr"/>
        <c:lblOffset val="100"/>
        <c:noMultiLvlLbl val="0"/>
      </c:catAx>
      <c:valAx>
        <c:axId val="444948632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51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A125B-410D-4AE3-A36F-D76F13EA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F731-C94A-41DC-8FED-9274FC40CA44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C25C1-C758-4038-8C70-B5987F37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96FFC-328F-4F83-823D-296DC177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A119-8F85-4DF1-AE3A-04D86CB3794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4D8E3-7302-40AC-BE1C-3E08E2ACC3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323186" y="-1803713"/>
            <a:ext cx="10435301" cy="8661713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634AB6-4853-4928-874C-8B0762E3FD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705" y="6294055"/>
            <a:ext cx="684589" cy="4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4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E4F8-01DA-47AA-8384-965CC7D61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CA303-7EAE-4738-B8C5-1F6BE50D8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9E11B-E410-46BC-980E-7B832CC2D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D2954-6E38-45D0-AE1E-DD9D9CF1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0A2-0CC1-4C93-828B-0005F69BCC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445B5-6C24-4C10-9542-56F1A55D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3B48C-05C8-4971-A36F-45C7475D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9870-6D2A-4193-994D-F62303F1A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69CC-8F97-4BA5-98A9-282A6B2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C5ECC4-89D8-4D5F-89C0-A231A1654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999EA-A224-4675-A091-FC3AD71F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0A2-0CC1-4C93-828B-0005F69BCC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E0EC-CA4C-47E2-87D6-876A630E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9F89-92B8-4C62-A43E-BA9CF3EA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9870-6D2A-4193-994D-F62303F1A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07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22BFD-0EB8-4A23-80AE-D2E80FB99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2D767-102E-4A4D-864E-4C2514B7E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8F4A0-28AB-44B5-92A8-3160D56C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0A2-0CC1-4C93-828B-0005F69BCC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032C0-CF2F-4D15-A9D5-A2ED4AB8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34823-5148-4ECA-B25A-A3C9B1FD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9870-6D2A-4193-994D-F62303F1A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76EE-D59B-4B51-8FF8-FE9E962C5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7F9F5-BDE7-4F4D-AF13-75AEAB535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AD13F-B66C-424B-86D3-ACD23DFF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0A2-0CC1-4C93-828B-0005F69BCC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954B-0E4C-4F99-99C9-8BDF2D17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A4ADE-9C29-48F1-AA9F-DB57DD15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9870-6D2A-4193-994D-F62303F1A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4A8E-2688-4149-95BD-C19A78D8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4F10D-9A63-458B-BE1C-2BBCF23B2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37BF9-BF9E-4055-ACE8-3FFCC930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0A2-0CC1-4C93-828B-0005F69BCC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6DEE-8A59-48A4-A86D-5C071BAB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A3EE1-314C-4BD2-B31F-2569D95C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9870-6D2A-4193-994D-F62303F1AB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09D3D7-391A-433E-A744-0E39D4B39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323186" y="266700"/>
            <a:ext cx="11187777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079B4-4C7D-47EE-A5A1-F9846235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DC6F3-0D8C-41C5-A210-14E6A4F19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93D11-CC73-462A-B8FD-E6D6ADC0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0A2-0CC1-4C93-828B-0005F69BCC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C1A7-3923-4AAC-80B0-B91646DA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765BC-C9E3-4DEC-BFB3-7F21290A3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9870-6D2A-4193-994D-F62303F1A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0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C2DE-2486-42D8-9538-2B856D47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14FC-8711-4EAA-9D07-4323E30A4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FBD42-EC16-4339-9913-879B249B5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1EB76-ED97-4F33-BDB4-EA791C0F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0A2-0CC1-4C93-828B-0005F69BCC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A362C-01BC-4360-95F0-9DB5C7D5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4B55D-CE82-410D-847D-6EC9C369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9870-6D2A-4193-994D-F62303F1A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8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5E39-E156-40A0-93DF-A2E387207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43F2D-1870-4B8C-83E1-BDC307957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82D92-ADE9-4119-8601-2BB57A267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A50B03-7C9E-4A7B-889B-E402B2CDD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73F71-8A47-41E0-8298-9A1A6C297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4CA6C5-9511-4B45-8C92-C2A045025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0A2-0CC1-4C93-828B-0005F69BCC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5F251-1249-4C26-80DE-DC2589B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6F6990-3510-4C22-B6AF-68067A78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9870-6D2A-4193-994D-F62303F1A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7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7E9E-2852-435A-AFCF-4388E748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6581A-D49D-4262-AAAE-28765111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0A2-0CC1-4C93-828B-0005F69BCC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F6F4E-A52E-4745-B75D-5AB27FBA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A0837-6794-4486-9F57-5DA4873D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9870-6D2A-4193-994D-F62303F1A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6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E3AF66-05B6-41B6-8062-9278FA04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0A2-0CC1-4C93-828B-0005F69BCC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C5991-CC59-44F4-8D80-DD2640B9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BBC64-B2F3-440D-A5FC-109CD8EA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9870-6D2A-4193-994D-F62303F1A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5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11CA6-CAD3-4417-9951-D3A24746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22FE9-1180-4BCB-BC7D-D7780D206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EDFC-6316-4C67-AF30-713F83942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58FDB-B3A0-41D3-A86C-9AF84E3C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0A2-0CC1-4C93-828B-0005F69BCC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E1C38-87FE-499E-B3CF-09543A72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5027F-2E43-4F55-B11C-7E143965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9870-6D2A-4193-994D-F62303F1A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1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28EF75-37D6-490E-8F1E-4B651E6B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97F66-0817-4C83-A7D0-B0F7ED529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5573B-802C-4606-A755-F9B70153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8F731-C94A-41DC-8FED-9274FC40CA44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08D9F-3682-4F2B-A194-A76FDA9BA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9B44F-82D6-40CC-99C7-F63A13FEF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5A119-8F85-4DF1-AE3A-04D86CB37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5283A-DA7E-43A2-8E4A-43D51B35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C1DC1-9593-4237-974E-E622EFAED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27F41-3DF5-447F-AA3C-1AB5951FC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0A2-0CC1-4C93-828B-0005F69BCC2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ADB64-DAE7-4268-A705-FAD80EF3A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3EA19-2D10-4214-AC74-B37613DE4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89870-6D2A-4193-994D-F62303F1A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9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9785B6-873C-4F82-BFF7-78AF2A38ACF6}"/>
              </a:ext>
            </a:extLst>
          </p:cNvPr>
          <p:cNvSpPr/>
          <p:nvPr/>
        </p:nvSpPr>
        <p:spPr bwMode="auto">
          <a:xfrm>
            <a:off x="1588" y="298731"/>
            <a:ext cx="12188825" cy="599423"/>
          </a:xfrm>
          <a:prstGeom prst="rect">
            <a:avLst/>
          </a:prstGeom>
          <a:blipFill dpi="0" rotWithShape="1">
            <a:blip r:embed="rId2">
              <a:alphaModFix amt="42000"/>
            </a:blip>
            <a:srcRect/>
            <a:tile tx="0" ty="0" sx="100000" sy="100000" flip="none" algn="tl"/>
          </a:blip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2800" dirty="0">
                <a:latin typeface="Arial"/>
                <a:cs typeface="Arial"/>
              </a:rPr>
              <a:t>Engagement in Reach Services During COVID-19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EFE4D8D-4715-4F89-AF7E-A19AE3A0F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879395"/>
              </p:ext>
            </p:extLst>
          </p:nvPr>
        </p:nvGraphicFramePr>
        <p:xfrm>
          <a:off x="457200" y="1349620"/>
          <a:ext cx="5917224" cy="4932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A2AB769-9CBE-4383-9898-CB943514B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239357"/>
              </p:ext>
            </p:extLst>
          </p:nvPr>
        </p:nvGraphicFramePr>
        <p:xfrm>
          <a:off x="1596789" y="1106528"/>
          <a:ext cx="918494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261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9785B6-873C-4F82-BFF7-78AF2A38ACF6}"/>
              </a:ext>
            </a:extLst>
          </p:cNvPr>
          <p:cNvSpPr/>
          <p:nvPr/>
        </p:nvSpPr>
        <p:spPr bwMode="auto">
          <a:xfrm>
            <a:off x="1588" y="298731"/>
            <a:ext cx="12188825" cy="599423"/>
          </a:xfrm>
          <a:prstGeom prst="rect">
            <a:avLst/>
          </a:prstGeom>
          <a:blipFill dpi="0" rotWithShape="1">
            <a:blip r:embed="rId2">
              <a:alphaModFix amt="42000"/>
            </a:blip>
            <a:srcRect/>
            <a:tile tx="0" ty="0" sx="100000" sy="100000" flip="none" algn="tl"/>
          </a:blip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2800" dirty="0">
                <a:latin typeface="Arial"/>
                <a:cs typeface="Arial"/>
              </a:rPr>
              <a:t>Engagement in Reach Services During COVID-19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F3AD4D1-24F0-484B-B7CB-DBFA40D40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547777"/>
              </p:ext>
            </p:extLst>
          </p:nvPr>
        </p:nvGraphicFramePr>
        <p:xfrm>
          <a:off x="1405720" y="1119116"/>
          <a:ext cx="9635320" cy="5595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44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9785B6-873C-4F82-BFF7-78AF2A38ACF6}"/>
              </a:ext>
            </a:extLst>
          </p:cNvPr>
          <p:cNvSpPr/>
          <p:nvPr/>
        </p:nvSpPr>
        <p:spPr bwMode="auto">
          <a:xfrm>
            <a:off x="1588" y="298731"/>
            <a:ext cx="12188825" cy="599423"/>
          </a:xfrm>
          <a:prstGeom prst="rect">
            <a:avLst/>
          </a:prstGeom>
          <a:blipFill dpi="0" rotWithShape="1">
            <a:blip r:embed="rId2">
              <a:alphaModFix amt="42000"/>
            </a:blip>
            <a:srcRect/>
            <a:tile tx="0" ty="0" sx="100000" sy="100000" flip="none" algn="tl"/>
          </a:blip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</a:pPr>
            <a:r>
              <a:rPr lang="en-US" sz="2800" dirty="0">
                <a:latin typeface="Arial"/>
                <a:cs typeface="Arial"/>
              </a:rPr>
              <a:t>Reach Program Outcomes During COVID-19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5507543-7299-42E0-88A0-DB80B5614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136664"/>
              </p:ext>
            </p:extLst>
          </p:nvPr>
        </p:nvGraphicFramePr>
        <p:xfrm>
          <a:off x="1209676" y="1376364"/>
          <a:ext cx="10001250" cy="466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61D4EE-DFC8-4C2E-9CAB-D2505A02958B}"/>
              </a:ext>
            </a:extLst>
          </p:cNvPr>
          <p:cNvCxnSpPr/>
          <p:nvPr/>
        </p:nvCxnSpPr>
        <p:spPr>
          <a:xfrm>
            <a:off x="8791575" y="2128838"/>
            <a:ext cx="0" cy="304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680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48F7F407597E4AAD14C24553192A15" ma:contentTypeVersion="13" ma:contentTypeDescription="Create a new document." ma:contentTypeScope="" ma:versionID="bbd83fb3ac32a924027d4c5cc8670ead">
  <xsd:schema xmlns:xsd="http://www.w3.org/2001/XMLSchema" xmlns:xs="http://www.w3.org/2001/XMLSchema" xmlns:p="http://schemas.microsoft.com/office/2006/metadata/properties" xmlns:ns3="5f5701cc-1ce4-44d7-9207-824d80094f9f" xmlns:ns4="abaa2aa7-0184-4490-af6f-5a0770703706" targetNamespace="http://schemas.microsoft.com/office/2006/metadata/properties" ma:root="true" ma:fieldsID="5aeef2501143bd5e7a5f71ec6e226019" ns3:_="" ns4:_="">
    <xsd:import namespace="5f5701cc-1ce4-44d7-9207-824d80094f9f"/>
    <xsd:import namespace="abaa2aa7-0184-4490-af6f-5a077070370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701cc-1ce4-44d7-9207-824d80094f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a2aa7-0184-4490-af6f-5a0770703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74A3C5-43B5-416C-A555-531228293C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5701cc-1ce4-44d7-9207-824d80094f9f"/>
    <ds:schemaRef ds:uri="abaa2aa7-0184-4490-af6f-5a07707037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544A3D-458C-4104-B4FC-19BED3687F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6372BE-CEB9-4797-86FA-4218328A6BC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55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Lymari Benitez</dc:creator>
  <cp:lastModifiedBy>Jodi Stevens</cp:lastModifiedBy>
  <cp:revision>11</cp:revision>
  <dcterms:created xsi:type="dcterms:W3CDTF">2020-08-30T18:13:49Z</dcterms:created>
  <dcterms:modified xsi:type="dcterms:W3CDTF">2020-09-01T19:54:49Z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0x0101000048F7F407597E4AAD14C24553192A15</vt:lpwstr>
  </property>
</Properties>
</file>